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The Seasons Light" panose="020B060007020508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1012" y="1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1320740" y="4533675"/>
            <a:ext cx="10997094" cy="11024656"/>
          </a:xfrm>
          <a:custGeom>
            <a:avLst/>
            <a:gdLst/>
            <a:ahLst/>
            <a:cxnLst/>
            <a:rect l="l" t="t" r="r" b="b"/>
            <a:pathLst>
              <a:path w="10997094" h="11024656">
                <a:moveTo>
                  <a:pt x="0" y="0"/>
                </a:moveTo>
                <a:lnTo>
                  <a:pt x="10997094" y="0"/>
                </a:lnTo>
                <a:lnTo>
                  <a:pt x="10997094" y="11024656"/>
                </a:lnTo>
                <a:lnTo>
                  <a:pt x="0" y="11024656"/>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a:off x="15889419" y="-642961"/>
            <a:ext cx="6275070" cy="8229600"/>
          </a:xfrm>
          <a:custGeom>
            <a:avLst/>
            <a:gdLst/>
            <a:ahLst/>
            <a:cxnLst/>
            <a:rect l="l" t="t" r="r" b="b"/>
            <a:pathLst>
              <a:path w="6275070" h="8229600">
                <a:moveTo>
                  <a:pt x="0" y="0"/>
                </a:moveTo>
                <a:lnTo>
                  <a:pt x="6275070" y="0"/>
                </a:lnTo>
                <a:lnTo>
                  <a:pt x="6275070" y="8229600"/>
                </a:lnTo>
                <a:lnTo>
                  <a:pt x="0" y="8229600"/>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3113005" y="3775339"/>
            <a:ext cx="12061991" cy="3034618"/>
          </a:xfrm>
          <a:prstGeom prst="rect">
            <a:avLst/>
          </a:prstGeom>
        </p:spPr>
        <p:txBody>
          <a:bodyPr lIns="0" tIns="0" rIns="0" bIns="0" rtlCol="0" anchor="t">
            <a:spAutoFit/>
          </a:bodyPr>
          <a:lstStyle/>
          <a:p>
            <a:pPr algn="ctr">
              <a:lnSpc>
                <a:spcPts val="11379"/>
              </a:lnSpc>
            </a:pPr>
            <a:r>
              <a:rPr lang="en-US" sz="9895">
                <a:solidFill>
                  <a:srgbClr val="5E17EB"/>
                </a:solidFill>
                <a:latin typeface="The Seasons Light"/>
                <a:ea typeface="The Seasons Light"/>
                <a:cs typeface="The Seasons Light"/>
                <a:sym typeface="The Seasons Light"/>
              </a:rPr>
              <a:t>感情ジャーナル</a:t>
            </a:r>
          </a:p>
          <a:p>
            <a:pPr algn="ctr">
              <a:lnSpc>
                <a:spcPts val="11379"/>
              </a:lnSpc>
            </a:pPr>
            <a:r>
              <a:rPr lang="en-US" sz="9895">
                <a:solidFill>
                  <a:srgbClr val="5E17EB"/>
                </a:solidFill>
                <a:latin typeface="The Seasons Light"/>
                <a:ea typeface="The Seasons Light"/>
                <a:cs typeface="The Seasons Light"/>
                <a:sym typeface="The Seasons Light"/>
              </a:rPr>
              <a:t>仕様書</a:t>
            </a:r>
          </a:p>
        </p:txBody>
      </p:sp>
      <p:sp>
        <p:nvSpPr>
          <p:cNvPr id="5" name="TextBox 5"/>
          <p:cNvSpPr txBox="1"/>
          <p:nvPr/>
        </p:nvSpPr>
        <p:spPr>
          <a:xfrm>
            <a:off x="7169705" y="8601385"/>
            <a:ext cx="3948590" cy="656915"/>
          </a:xfrm>
          <a:prstGeom prst="rect">
            <a:avLst/>
          </a:prstGeom>
        </p:spPr>
        <p:txBody>
          <a:bodyPr lIns="0" tIns="0" rIns="0" bIns="0" rtlCol="0" anchor="t">
            <a:spAutoFit/>
          </a:bodyPr>
          <a:lstStyle/>
          <a:p>
            <a:pPr algn="ctr">
              <a:lnSpc>
                <a:spcPts val="5092"/>
              </a:lnSpc>
            </a:pPr>
            <a:r>
              <a:rPr lang="en-US" sz="3637" spc="-156">
                <a:solidFill>
                  <a:srgbClr val="A645B2"/>
                </a:solidFill>
                <a:latin typeface="The Seasons Light"/>
                <a:ea typeface="The Seasons Light"/>
                <a:cs typeface="The Seasons Light"/>
                <a:sym typeface="The Seasons Light"/>
              </a:rPr>
              <a:t>22410196　齋藤瑠菜</a:t>
            </a:r>
          </a:p>
        </p:txBody>
      </p:sp>
      <p:sp>
        <p:nvSpPr>
          <p:cNvPr id="6" name="TextBox 6"/>
          <p:cNvSpPr txBox="1"/>
          <p:nvPr/>
        </p:nvSpPr>
        <p:spPr>
          <a:xfrm>
            <a:off x="7490303" y="923925"/>
            <a:ext cx="3307395" cy="650565"/>
          </a:xfrm>
          <a:prstGeom prst="rect">
            <a:avLst/>
          </a:prstGeom>
        </p:spPr>
        <p:txBody>
          <a:bodyPr lIns="0" tIns="0" rIns="0" bIns="0" rtlCol="0" anchor="t">
            <a:spAutoFit/>
          </a:bodyPr>
          <a:lstStyle/>
          <a:p>
            <a:pPr algn="ctr">
              <a:lnSpc>
                <a:spcPts val="5092"/>
              </a:lnSpc>
            </a:pPr>
            <a:r>
              <a:rPr lang="en-US" sz="3637" spc="-156">
                <a:solidFill>
                  <a:srgbClr val="A645B2"/>
                </a:solidFill>
                <a:latin typeface="The Seasons Light"/>
                <a:ea typeface="The Seasons Light"/>
                <a:cs typeface="The Seasons Light"/>
                <a:sym typeface="The Seasons Light"/>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AutoShape 2"/>
          <p:cNvSpPr/>
          <p:nvPr/>
        </p:nvSpPr>
        <p:spPr>
          <a:xfrm rot="5400000">
            <a:off x="2487614" y="5133975"/>
            <a:ext cx="1776536" cy="0"/>
          </a:xfrm>
          <a:prstGeom prst="line">
            <a:avLst/>
          </a:prstGeom>
          <a:ln w="19050" cap="flat">
            <a:solidFill>
              <a:srgbClr val="5E17EB"/>
            </a:solidFill>
            <a:prstDash val="solid"/>
            <a:headEnd type="none" w="sm" len="sm"/>
            <a:tailEnd type="arrow" w="med" len="sm"/>
          </a:ln>
        </p:spPr>
        <p:txBody>
          <a:bodyPr/>
          <a:lstStyle/>
          <a:p>
            <a:endParaRPr lang="ja-JP" altLang="en-US"/>
          </a:p>
        </p:txBody>
      </p:sp>
      <p:sp>
        <p:nvSpPr>
          <p:cNvPr id="3" name="Freeform 3"/>
          <p:cNvSpPr/>
          <p:nvPr/>
        </p:nvSpPr>
        <p:spPr>
          <a:xfrm rot="8100000">
            <a:off x="9546409" y="-2632301"/>
            <a:ext cx="6428603" cy="8430955"/>
          </a:xfrm>
          <a:custGeom>
            <a:avLst/>
            <a:gdLst/>
            <a:ahLst/>
            <a:cxnLst/>
            <a:rect l="l" t="t" r="r" b="b"/>
            <a:pathLst>
              <a:path w="6428603" h="8430955">
                <a:moveTo>
                  <a:pt x="0" y="0"/>
                </a:moveTo>
                <a:lnTo>
                  <a:pt x="6428603" y="0"/>
                </a:lnTo>
                <a:lnTo>
                  <a:pt x="6428603" y="8430955"/>
                </a:lnTo>
                <a:lnTo>
                  <a:pt x="0" y="8430955"/>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1028700" y="914400"/>
            <a:ext cx="3888025"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02 - HISTORY</a:t>
            </a:r>
          </a:p>
        </p:txBody>
      </p:sp>
      <p:sp>
        <p:nvSpPr>
          <p:cNvPr id="5" name="TextBox 5"/>
          <p:cNvSpPr txBox="1"/>
          <p:nvPr/>
        </p:nvSpPr>
        <p:spPr>
          <a:xfrm>
            <a:off x="1028700" y="2030089"/>
            <a:ext cx="7274602" cy="1435100"/>
          </a:xfrm>
          <a:prstGeom prst="rect">
            <a:avLst/>
          </a:prstGeom>
        </p:spPr>
        <p:txBody>
          <a:bodyPr lIns="0" tIns="0" rIns="0" bIns="0" rtlCol="0" anchor="t">
            <a:spAutoFit/>
          </a:bodyPr>
          <a:lstStyle/>
          <a:p>
            <a:pPr algn="l">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6" name="TextBox 6"/>
          <p:cNvSpPr txBox="1"/>
          <p:nvPr/>
        </p:nvSpPr>
        <p:spPr>
          <a:xfrm>
            <a:off x="10816054" y="6076915"/>
            <a:ext cx="6443246" cy="3197225"/>
          </a:xfrm>
          <a:prstGeom prst="rect">
            <a:avLst/>
          </a:prstGeom>
        </p:spPr>
        <p:txBody>
          <a:bodyPr lIns="0" tIns="0" rIns="0" bIns="0" rtlCol="0" anchor="t">
            <a:spAutoFit/>
          </a:bodyPr>
          <a:lstStyle/>
          <a:p>
            <a:pPr algn="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 name="TextBox 7"/>
          <p:cNvSpPr txBox="1"/>
          <p:nvPr/>
        </p:nvSpPr>
        <p:spPr>
          <a:xfrm>
            <a:off x="1028700" y="7208294"/>
            <a:ext cx="8881009" cy="2050006"/>
          </a:xfrm>
          <a:prstGeom prst="rect">
            <a:avLst/>
          </a:prstGeom>
        </p:spPr>
        <p:txBody>
          <a:bodyPr lIns="0" tIns="0" rIns="0" bIns="0" rtlCol="0" anchor="t">
            <a:spAutoFit/>
          </a:bodyPr>
          <a:lstStyle/>
          <a:p>
            <a:pPr algn="l">
              <a:lnSpc>
                <a:spcPts val="7763"/>
              </a:lnSpc>
            </a:pPr>
            <a:r>
              <a:rPr lang="en-US" sz="6994" spc="-160">
                <a:solidFill>
                  <a:srgbClr val="FE5645"/>
                </a:solidFill>
                <a:latin typeface="The Seasons Light"/>
                <a:ea typeface="The Seasons Light"/>
                <a:cs typeface="The Seasons Light"/>
                <a:sym typeface="The Seasons Light"/>
              </a:rPr>
              <a:t>"We need to learn to manage our emotions"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6003" y="1299696"/>
            <a:ext cx="11072359" cy="6178335"/>
          </a:xfrm>
          <a:prstGeom prst="rect">
            <a:avLst/>
          </a:prstGeom>
        </p:spPr>
      </p:pic>
      <p:sp>
        <p:nvSpPr>
          <p:cNvPr id="3" name="Freeform 3"/>
          <p:cNvSpPr/>
          <p:nvPr/>
        </p:nvSpPr>
        <p:spPr>
          <a:xfrm>
            <a:off x="10828913" y="-3323216"/>
            <a:ext cx="7982712" cy="8229600"/>
          </a:xfrm>
          <a:custGeom>
            <a:avLst/>
            <a:gdLst/>
            <a:ahLst/>
            <a:cxnLst/>
            <a:rect l="l" t="t" r="r" b="b"/>
            <a:pathLst>
              <a:path w="7982712" h="8229600">
                <a:moveTo>
                  <a:pt x="0" y="0"/>
                </a:moveTo>
                <a:lnTo>
                  <a:pt x="7982712" y="0"/>
                </a:lnTo>
                <a:lnTo>
                  <a:pt x="7982712" y="8229600"/>
                </a:lnTo>
                <a:lnTo>
                  <a:pt x="0" y="8229600"/>
                </a:lnTo>
                <a:lnTo>
                  <a:pt x="0" y="0"/>
                </a:lnTo>
                <a:close/>
              </a:path>
            </a:pathLst>
          </a:custGeom>
          <a:blipFill>
            <a:blip r:embed="rId3"/>
            <a:stretch>
              <a:fillRect/>
            </a:stretch>
          </a:blipFill>
        </p:spPr>
        <p:txBody>
          <a:bodyPr/>
          <a:lstStyle/>
          <a:p>
            <a:endParaRPr lang="ja-JP" altLang="en-US"/>
          </a:p>
        </p:txBody>
      </p:sp>
      <p:sp>
        <p:nvSpPr>
          <p:cNvPr id="4" name="Freeform 4"/>
          <p:cNvSpPr/>
          <p:nvPr/>
        </p:nvSpPr>
        <p:spPr>
          <a:xfrm rot="-1609810">
            <a:off x="1214729" y="6793580"/>
            <a:ext cx="5759900" cy="6756481"/>
          </a:xfrm>
          <a:custGeom>
            <a:avLst/>
            <a:gdLst/>
            <a:ahLst/>
            <a:cxnLst/>
            <a:rect l="l" t="t" r="r" b="b"/>
            <a:pathLst>
              <a:path w="5759900" h="6756481">
                <a:moveTo>
                  <a:pt x="0" y="0"/>
                </a:moveTo>
                <a:lnTo>
                  <a:pt x="5759900" y="0"/>
                </a:lnTo>
                <a:lnTo>
                  <a:pt x="5759900" y="6756481"/>
                </a:lnTo>
                <a:lnTo>
                  <a:pt x="0" y="6756481"/>
                </a:lnTo>
                <a:lnTo>
                  <a:pt x="0" y="0"/>
                </a:lnTo>
                <a:close/>
              </a:path>
            </a:pathLst>
          </a:custGeom>
          <a:blipFill>
            <a:blip r:embed="rId4"/>
            <a:stretch>
              <a:fillRect/>
            </a:stretch>
          </a:blipFill>
        </p:spPr>
        <p:txBody>
          <a:bodyPr/>
          <a:lstStyle/>
          <a:p>
            <a:endParaRPr lang="ja-JP" altLang="en-US"/>
          </a:p>
        </p:txBody>
      </p:sp>
      <p:sp>
        <p:nvSpPr>
          <p:cNvPr id="5" name="TextBox 5"/>
          <p:cNvSpPr txBox="1"/>
          <p:nvPr/>
        </p:nvSpPr>
        <p:spPr>
          <a:xfrm>
            <a:off x="1028700" y="914400"/>
            <a:ext cx="7659904"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03 - DOCUMENTATION</a:t>
            </a:r>
          </a:p>
        </p:txBody>
      </p:sp>
      <p:sp>
        <p:nvSpPr>
          <p:cNvPr id="6" name="TextBox 6"/>
          <p:cNvSpPr txBox="1"/>
          <p:nvPr/>
        </p:nvSpPr>
        <p:spPr>
          <a:xfrm>
            <a:off x="7935746" y="7118350"/>
            <a:ext cx="9438652" cy="2139950"/>
          </a:xfrm>
          <a:prstGeom prst="rect">
            <a:avLst/>
          </a:prstGeom>
        </p:spPr>
        <p:txBody>
          <a:bodyPr lIns="0" tIns="0" rIns="0" bIns="0" rtlCol="0" anchor="t">
            <a:spAutoFit/>
          </a:bodyPr>
          <a:lstStyle/>
          <a:p>
            <a:pPr algn="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1459" y="1959822"/>
            <a:ext cx="13561903" cy="8428636"/>
          </a:xfrm>
          <a:prstGeom prst="rect">
            <a:avLst/>
          </a:prstGeom>
        </p:spPr>
      </p:pic>
      <p:sp>
        <p:nvSpPr>
          <p:cNvPr id="3" name="TextBox 3"/>
          <p:cNvSpPr txBox="1"/>
          <p:nvPr/>
        </p:nvSpPr>
        <p:spPr>
          <a:xfrm>
            <a:off x="1028700" y="914400"/>
            <a:ext cx="6660995"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03 - DOCUMENTATION</a:t>
            </a:r>
          </a:p>
        </p:txBody>
      </p:sp>
      <p:sp>
        <p:nvSpPr>
          <p:cNvPr id="4" name="TextBox 4"/>
          <p:cNvSpPr txBox="1"/>
          <p:nvPr/>
        </p:nvSpPr>
        <p:spPr>
          <a:xfrm>
            <a:off x="8904814" y="786497"/>
            <a:ext cx="8354486" cy="2303484"/>
          </a:xfrm>
          <a:prstGeom prst="rect">
            <a:avLst/>
          </a:prstGeom>
        </p:spPr>
        <p:txBody>
          <a:bodyPr lIns="0" tIns="0" rIns="0" bIns="0" rtlCol="0" anchor="t">
            <a:spAutoFit/>
          </a:bodyPr>
          <a:lstStyle/>
          <a:p>
            <a:pPr algn="r">
              <a:lnSpc>
                <a:spcPts val="8974"/>
              </a:lnSpc>
            </a:pPr>
            <a:r>
              <a:rPr lang="en-US" sz="6410" spc="-147">
                <a:solidFill>
                  <a:srgbClr val="FE5645"/>
                </a:solidFill>
                <a:latin typeface="The Seasons Light"/>
                <a:ea typeface="The Seasons Light"/>
                <a:cs typeface="The Seasons Light"/>
                <a:sym typeface="The Seasons Light"/>
              </a:rPr>
              <a:t>"We can seek help from a professional"</a:t>
            </a:r>
          </a:p>
        </p:txBody>
      </p:sp>
      <p:sp>
        <p:nvSpPr>
          <p:cNvPr id="5" name="Freeform 5"/>
          <p:cNvSpPr/>
          <p:nvPr/>
        </p:nvSpPr>
        <p:spPr>
          <a:xfrm rot="-8496895">
            <a:off x="13403172" y="3661279"/>
            <a:ext cx="7015734" cy="8229600"/>
          </a:xfrm>
          <a:custGeom>
            <a:avLst/>
            <a:gdLst/>
            <a:ahLst/>
            <a:cxnLst/>
            <a:rect l="l" t="t" r="r" b="b"/>
            <a:pathLst>
              <a:path w="7015734" h="8229600">
                <a:moveTo>
                  <a:pt x="0" y="0"/>
                </a:moveTo>
                <a:lnTo>
                  <a:pt x="7015734" y="0"/>
                </a:lnTo>
                <a:lnTo>
                  <a:pt x="7015734" y="8229600"/>
                </a:lnTo>
                <a:lnTo>
                  <a:pt x="0" y="8229600"/>
                </a:lnTo>
                <a:lnTo>
                  <a:pt x="0" y="0"/>
                </a:lnTo>
                <a:close/>
              </a:path>
            </a:pathLst>
          </a:custGeom>
          <a:blipFill>
            <a:blip r:embed="rId3"/>
            <a:stretch>
              <a:fillRect/>
            </a:stretch>
          </a:blipFill>
        </p:spPr>
        <p:txBody>
          <a:bodyPr/>
          <a:lstStyle/>
          <a:p>
            <a:endParaRPr lang="ja-JP"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AutoShape 2"/>
          <p:cNvSpPr/>
          <p:nvPr/>
        </p:nvSpPr>
        <p:spPr>
          <a:xfrm>
            <a:off x="9172575" y="2204281"/>
            <a:ext cx="0" cy="2432583"/>
          </a:xfrm>
          <a:prstGeom prst="line">
            <a:avLst/>
          </a:prstGeom>
          <a:ln w="19050" cap="flat">
            <a:solidFill>
              <a:srgbClr val="5E17EB"/>
            </a:solidFill>
            <a:prstDash val="solid"/>
            <a:headEnd type="none" w="sm" len="sm"/>
            <a:tailEnd type="arrow" w="med" len="sm"/>
          </a:ln>
        </p:spPr>
        <p:txBody>
          <a:bodyPr/>
          <a:lstStyle/>
          <a:p>
            <a:endParaRPr lang="ja-JP" altLang="en-US"/>
          </a:p>
        </p:txBody>
      </p:sp>
      <p:sp>
        <p:nvSpPr>
          <p:cNvPr id="3" name="Freeform 3"/>
          <p:cNvSpPr/>
          <p:nvPr/>
        </p:nvSpPr>
        <p:spPr>
          <a:xfrm rot="-905349">
            <a:off x="-2452897" y="-146967"/>
            <a:ext cx="6275070" cy="8229600"/>
          </a:xfrm>
          <a:custGeom>
            <a:avLst/>
            <a:gdLst/>
            <a:ahLst/>
            <a:cxnLst/>
            <a:rect l="l" t="t" r="r" b="b"/>
            <a:pathLst>
              <a:path w="6275070" h="8229600">
                <a:moveTo>
                  <a:pt x="0" y="0"/>
                </a:moveTo>
                <a:lnTo>
                  <a:pt x="6275070" y="0"/>
                </a:lnTo>
                <a:lnTo>
                  <a:pt x="6275070" y="8229600"/>
                </a:lnTo>
                <a:lnTo>
                  <a:pt x="0" y="8229600"/>
                </a:lnTo>
                <a:lnTo>
                  <a:pt x="0" y="0"/>
                </a:lnTo>
                <a:close/>
              </a:path>
            </a:pathLst>
          </a:custGeom>
          <a:blipFill>
            <a:blip r:embed="rId2"/>
            <a:stretch>
              <a:fillRect/>
            </a:stretch>
          </a:blipFill>
        </p:spPr>
        <p:txBody>
          <a:bodyPr/>
          <a:lstStyle/>
          <a:p>
            <a:endParaRPr lang="ja-JP" altLang="en-US"/>
          </a:p>
        </p:txBody>
      </p:sp>
      <p:sp>
        <p:nvSpPr>
          <p:cNvPr id="4" name="Freeform 4"/>
          <p:cNvSpPr/>
          <p:nvPr/>
        </p:nvSpPr>
        <p:spPr>
          <a:xfrm rot="-8723408">
            <a:off x="14780133" y="2994392"/>
            <a:ext cx="7015734" cy="8229600"/>
          </a:xfrm>
          <a:custGeom>
            <a:avLst/>
            <a:gdLst/>
            <a:ahLst/>
            <a:cxnLst/>
            <a:rect l="l" t="t" r="r" b="b"/>
            <a:pathLst>
              <a:path w="7015734" h="8229600">
                <a:moveTo>
                  <a:pt x="0" y="0"/>
                </a:moveTo>
                <a:lnTo>
                  <a:pt x="7015734" y="0"/>
                </a:lnTo>
                <a:lnTo>
                  <a:pt x="7015734" y="8229600"/>
                </a:lnTo>
                <a:lnTo>
                  <a:pt x="0" y="8229600"/>
                </a:lnTo>
                <a:lnTo>
                  <a:pt x="0" y="0"/>
                </a:lnTo>
                <a:close/>
              </a:path>
            </a:pathLst>
          </a:custGeom>
          <a:blipFill>
            <a:blip r:embed="rId3"/>
            <a:stretch>
              <a:fillRect/>
            </a:stretch>
          </a:blipFill>
        </p:spPr>
        <p:txBody>
          <a:bodyPr/>
          <a:lstStyle/>
          <a:p>
            <a:endParaRPr lang="ja-JP" altLang="en-US"/>
          </a:p>
        </p:txBody>
      </p:sp>
      <p:sp>
        <p:nvSpPr>
          <p:cNvPr id="5" name="TextBox 5"/>
          <p:cNvSpPr txBox="1"/>
          <p:nvPr/>
        </p:nvSpPr>
        <p:spPr>
          <a:xfrm>
            <a:off x="6268632" y="1061358"/>
            <a:ext cx="5750735" cy="668777"/>
          </a:xfrm>
          <a:prstGeom prst="rect">
            <a:avLst/>
          </a:prstGeom>
        </p:spPr>
        <p:txBody>
          <a:bodyPr lIns="0" tIns="0" rIns="0" bIns="0" rtlCol="0" anchor="t">
            <a:spAutoFit/>
          </a:bodyPr>
          <a:lstStyle/>
          <a:p>
            <a:pPr algn="ctr">
              <a:lnSpc>
                <a:spcPts val="5138"/>
              </a:lnSpc>
            </a:pPr>
            <a:r>
              <a:rPr lang="en-US" sz="3670" spc="-84">
                <a:solidFill>
                  <a:srgbClr val="A645B2"/>
                </a:solidFill>
                <a:latin typeface="The Seasons Light"/>
                <a:ea typeface="The Seasons Light"/>
                <a:cs typeface="The Seasons Light"/>
                <a:sym typeface="The Seasons Light"/>
              </a:rPr>
              <a:t>04 - CONCLUSIONS</a:t>
            </a:r>
          </a:p>
        </p:txBody>
      </p:sp>
      <p:sp>
        <p:nvSpPr>
          <p:cNvPr id="6" name="TextBox 6"/>
          <p:cNvSpPr txBox="1"/>
          <p:nvPr/>
        </p:nvSpPr>
        <p:spPr>
          <a:xfrm>
            <a:off x="3858913" y="7470775"/>
            <a:ext cx="10570175" cy="1787525"/>
          </a:xfrm>
          <a:prstGeom prst="rect">
            <a:avLst/>
          </a:prstGeom>
        </p:spPr>
        <p:txBody>
          <a:bodyPr lIns="0" tIns="0" rIns="0" bIns="0" rtlCol="0" anchor="t">
            <a:spAutoFit/>
          </a:bodyPr>
          <a:lstStyle/>
          <a:p>
            <a:pPr algn="ct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 name="TextBox 7"/>
          <p:cNvSpPr txBox="1"/>
          <p:nvPr/>
        </p:nvSpPr>
        <p:spPr>
          <a:xfrm>
            <a:off x="3701375" y="4976416"/>
            <a:ext cx="10961451" cy="2107181"/>
          </a:xfrm>
          <a:prstGeom prst="rect">
            <a:avLst/>
          </a:prstGeom>
        </p:spPr>
        <p:txBody>
          <a:bodyPr lIns="0" tIns="0" rIns="0" bIns="0" rtlCol="0" anchor="t">
            <a:spAutoFit/>
          </a:bodyPr>
          <a:lstStyle/>
          <a:p>
            <a:pPr algn="ctr">
              <a:lnSpc>
                <a:spcPts val="8033"/>
              </a:lnSpc>
            </a:pPr>
            <a:r>
              <a:rPr lang="en-US" sz="6325" spc="-145">
                <a:solidFill>
                  <a:srgbClr val="FE5645"/>
                </a:solidFill>
                <a:latin typeface="The Seasons Light"/>
                <a:ea typeface="The Seasons Light"/>
                <a:cs typeface="The Seasons Light"/>
                <a:sym typeface="The Seasons Light"/>
              </a:rPr>
              <a:t>"It is important to pay attention to our mental health"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2479167" y="-918499"/>
            <a:ext cx="7015734" cy="8229600"/>
          </a:xfrm>
          <a:custGeom>
            <a:avLst/>
            <a:gdLst/>
            <a:ahLst/>
            <a:cxnLst/>
            <a:rect l="l" t="t" r="r" b="b"/>
            <a:pathLst>
              <a:path w="7015734" h="8229600">
                <a:moveTo>
                  <a:pt x="0" y="0"/>
                </a:moveTo>
                <a:lnTo>
                  <a:pt x="7015734" y="0"/>
                </a:lnTo>
                <a:lnTo>
                  <a:pt x="7015734" y="8229600"/>
                </a:lnTo>
                <a:lnTo>
                  <a:pt x="0" y="8229600"/>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a:off x="15338325" y="2939160"/>
            <a:ext cx="6275070" cy="8229600"/>
          </a:xfrm>
          <a:custGeom>
            <a:avLst/>
            <a:gdLst/>
            <a:ahLst/>
            <a:cxnLst/>
            <a:rect l="l" t="t" r="r" b="b"/>
            <a:pathLst>
              <a:path w="6275070" h="8229600">
                <a:moveTo>
                  <a:pt x="0" y="0"/>
                </a:moveTo>
                <a:lnTo>
                  <a:pt x="6275070" y="0"/>
                </a:lnTo>
                <a:lnTo>
                  <a:pt x="6275070" y="8229600"/>
                </a:lnTo>
                <a:lnTo>
                  <a:pt x="0" y="8229600"/>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4054103" y="4453507"/>
            <a:ext cx="10179793" cy="1568138"/>
          </a:xfrm>
          <a:prstGeom prst="rect">
            <a:avLst/>
          </a:prstGeom>
        </p:spPr>
        <p:txBody>
          <a:bodyPr lIns="0" tIns="0" rIns="0" bIns="0" rtlCol="0" anchor="t">
            <a:spAutoFit/>
          </a:bodyPr>
          <a:lstStyle/>
          <a:p>
            <a:pPr algn="ctr">
              <a:lnSpc>
                <a:spcPts val="11443"/>
              </a:lnSpc>
            </a:pPr>
            <a:r>
              <a:rPr lang="en-US" sz="9950">
                <a:solidFill>
                  <a:srgbClr val="5E17EB"/>
                </a:solidFill>
                <a:latin typeface="The Seasons Light"/>
                <a:ea typeface="The Seasons Light"/>
                <a:cs typeface="The Seasons Light"/>
                <a:sym typeface="The Seasons Light"/>
              </a:rPr>
              <a:t>Thanks</a:t>
            </a:r>
          </a:p>
        </p:txBody>
      </p:sp>
      <p:sp>
        <p:nvSpPr>
          <p:cNvPr id="5" name="TextBox 5"/>
          <p:cNvSpPr txBox="1"/>
          <p:nvPr/>
        </p:nvSpPr>
        <p:spPr>
          <a:xfrm>
            <a:off x="7490303" y="8953655"/>
            <a:ext cx="3307395" cy="650565"/>
          </a:xfrm>
          <a:prstGeom prst="rect">
            <a:avLst/>
          </a:prstGeom>
        </p:spPr>
        <p:txBody>
          <a:bodyPr lIns="0" tIns="0" rIns="0" bIns="0" rtlCol="0" anchor="t">
            <a:spAutoFit/>
          </a:bodyPr>
          <a:lstStyle/>
          <a:p>
            <a:pPr algn="ctr">
              <a:lnSpc>
                <a:spcPts val="5092"/>
              </a:lnSpc>
            </a:pPr>
            <a:r>
              <a:rPr lang="en-US" sz="3637" spc="-156">
                <a:solidFill>
                  <a:srgbClr val="A645B2"/>
                </a:solidFill>
                <a:latin typeface="The Seasons Light"/>
                <a:ea typeface="The Seasons Light"/>
                <a:cs typeface="The Seasons Light"/>
                <a:sym typeface="The Seasons Light"/>
              </a:rPr>
              <a:t>Sandra Haro</a:t>
            </a:r>
          </a:p>
        </p:txBody>
      </p:sp>
      <p:sp>
        <p:nvSpPr>
          <p:cNvPr id="6" name="TextBox 6"/>
          <p:cNvSpPr txBox="1"/>
          <p:nvPr/>
        </p:nvSpPr>
        <p:spPr>
          <a:xfrm>
            <a:off x="7490303" y="923925"/>
            <a:ext cx="3307395" cy="650565"/>
          </a:xfrm>
          <a:prstGeom prst="rect">
            <a:avLst/>
          </a:prstGeom>
        </p:spPr>
        <p:txBody>
          <a:bodyPr lIns="0" tIns="0" rIns="0" bIns="0" rtlCol="0" anchor="t">
            <a:spAutoFit/>
          </a:bodyPr>
          <a:lstStyle/>
          <a:p>
            <a:pPr algn="ctr">
              <a:lnSpc>
                <a:spcPts val="5092"/>
              </a:lnSpc>
            </a:pPr>
            <a:r>
              <a:rPr lang="en-US" sz="3637" spc="-156">
                <a:solidFill>
                  <a:srgbClr val="A645B2"/>
                </a:solidFill>
                <a:latin typeface="The Seasons Light"/>
                <a:ea typeface="The Seasons Light"/>
                <a:cs typeface="The Seasons Light"/>
                <a:sym typeface="The Seasons Light"/>
              </a:rPr>
              <a:t>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10393417" y="-5878301"/>
            <a:ext cx="9919936" cy="9535538"/>
          </a:xfrm>
          <a:custGeom>
            <a:avLst/>
            <a:gdLst/>
            <a:ahLst/>
            <a:cxnLst/>
            <a:rect l="l" t="t" r="r" b="b"/>
            <a:pathLst>
              <a:path w="9919936" h="9535538">
                <a:moveTo>
                  <a:pt x="0" y="0"/>
                </a:moveTo>
                <a:lnTo>
                  <a:pt x="9919935" y="0"/>
                </a:lnTo>
                <a:lnTo>
                  <a:pt x="9919935" y="9535538"/>
                </a:lnTo>
                <a:lnTo>
                  <a:pt x="0" y="9535538"/>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9395243">
            <a:off x="-2202389" y="6618915"/>
            <a:ext cx="11218039" cy="11564988"/>
          </a:xfrm>
          <a:custGeom>
            <a:avLst/>
            <a:gdLst/>
            <a:ahLst/>
            <a:cxnLst/>
            <a:rect l="l" t="t" r="r" b="b"/>
            <a:pathLst>
              <a:path w="11218039" h="11564988">
                <a:moveTo>
                  <a:pt x="0" y="0"/>
                </a:moveTo>
                <a:lnTo>
                  <a:pt x="11218039" y="0"/>
                </a:lnTo>
                <a:lnTo>
                  <a:pt x="11218039" y="11564989"/>
                </a:lnTo>
                <a:lnTo>
                  <a:pt x="0" y="11564989"/>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7637283" y="3373070"/>
            <a:ext cx="8661218" cy="2879361"/>
          </a:xfrm>
          <a:prstGeom prst="rect">
            <a:avLst/>
          </a:prstGeom>
        </p:spPr>
        <p:txBody>
          <a:bodyPr lIns="0" tIns="0" rIns="0" bIns="0" rtlCol="0" anchor="t">
            <a:spAutoFit/>
          </a:bodyPr>
          <a:lstStyle/>
          <a:p>
            <a:pPr algn="l">
              <a:lnSpc>
                <a:spcPts val="5556"/>
              </a:lnSpc>
            </a:pPr>
            <a:r>
              <a:rPr lang="en-US" sz="3968" spc="-170">
                <a:solidFill>
                  <a:srgbClr val="5E17EB"/>
                </a:solidFill>
                <a:latin typeface="The Seasons Light"/>
                <a:ea typeface="The Seasons Light"/>
                <a:cs typeface="The Seasons Light"/>
                <a:sym typeface="The Seasons Light"/>
              </a:rPr>
              <a:t>毎日自分の感情を記録して、視覚化できるアプリ。</a:t>
            </a:r>
          </a:p>
          <a:p>
            <a:pPr algn="l">
              <a:lnSpc>
                <a:spcPts val="5556"/>
              </a:lnSpc>
            </a:pPr>
            <a:r>
              <a:rPr lang="en-US" sz="3968" spc="-170">
                <a:solidFill>
                  <a:srgbClr val="5E17EB"/>
                </a:solidFill>
                <a:latin typeface="The Seasons Light"/>
                <a:ea typeface="The Seasons Light"/>
                <a:cs typeface="The Seasons Light"/>
                <a:sym typeface="The Seasons Light"/>
              </a:rPr>
              <a:t>カラフルなインターフェースで感情をタップして選択できる。</a:t>
            </a:r>
          </a:p>
        </p:txBody>
      </p:sp>
      <p:sp>
        <p:nvSpPr>
          <p:cNvPr id="5" name="TextBox 5"/>
          <p:cNvSpPr txBox="1"/>
          <p:nvPr/>
        </p:nvSpPr>
        <p:spPr>
          <a:xfrm>
            <a:off x="4794890" y="4356602"/>
            <a:ext cx="2842393" cy="893247"/>
          </a:xfrm>
          <a:prstGeom prst="rect">
            <a:avLst/>
          </a:prstGeom>
        </p:spPr>
        <p:txBody>
          <a:bodyPr lIns="0" tIns="0" rIns="0" bIns="0" rtlCol="0" anchor="t">
            <a:spAutoFit/>
          </a:bodyPr>
          <a:lstStyle/>
          <a:p>
            <a:pPr algn="l">
              <a:lnSpc>
                <a:spcPts val="6797"/>
              </a:lnSpc>
            </a:pPr>
            <a:r>
              <a:rPr lang="en-US" sz="4855" spc="-111">
                <a:solidFill>
                  <a:srgbClr val="A645B2"/>
                </a:solidFill>
                <a:latin typeface="The Seasons Light"/>
                <a:ea typeface="The Seasons Light"/>
                <a:cs typeface="The Seasons Light"/>
                <a:sym typeface="The Seasons Light"/>
              </a:rPr>
              <a:t>概要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10393417" y="-5878301"/>
            <a:ext cx="9919936" cy="9535538"/>
          </a:xfrm>
          <a:custGeom>
            <a:avLst/>
            <a:gdLst/>
            <a:ahLst/>
            <a:cxnLst/>
            <a:rect l="l" t="t" r="r" b="b"/>
            <a:pathLst>
              <a:path w="9919936" h="9535538">
                <a:moveTo>
                  <a:pt x="0" y="0"/>
                </a:moveTo>
                <a:lnTo>
                  <a:pt x="9919935" y="0"/>
                </a:lnTo>
                <a:lnTo>
                  <a:pt x="9919935" y="9535538"/>
                </a:lnTo>
                <a:lnTo>
                  <a:pt x="0" y="9535538"/>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9395243">
            <a:off x="-2202389" y="6618915"/>
            <a:ext cx="11218039" cy="11564988"/>
          </a:xfrm>
          <a:custGeom>
            <a:avLst/>
            <a:gdLst/>
            <a:ahLst/>
            <a:cxnLst/>
            <a:rect l="l" t="t" r="r" b="b"/>
            <a:pathLst>
              <a:path w="11218039" h="11564988">
                <a:moveTo>
                  <a:pt x="0" y="0"/>
                </a:moveTo>
                <a:lnTo>
                  <a:pt x="11218039" y="0"/>
                </a:lnTo>
                <a:lnTo>
                  <a:pt x="11218039" y="11564989"/>
                </a:lnTo>
                <a:lnTo>
                  <a:pt x="0" y="11564989"/>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7086600" y="231039"/>
            <a:ext cx="4357010" cy="1259704"/>
          </a:xfrm>
          <a:prstGeom prst="rect">
            <a:avLst/>
          </a:prstGeom>
        </p:spPr>
        <p:txBody>
          <a:bodyPr wrap="square" lIns="0" tIns="0" rIns="0" bIns="0" rtlCol="0" anchor="t">
            <a:spAutoFit/>
          </a:bodyPr>
          <a:lstStyle/>
          <a:p>
            <a:pPr algn="l">
              <a:lnSpc>
                <a:spcPts val="10310"/>
              </a:lnSpc>
            </a:pPr>
            <a:r>
              <a:rPr lang="en-US" sz="7364" spc="-169" dirty="0">
                <a:solidFill>
                  <a:srgbClr val="A645B2"/>
                </a:solidFill>
                <a:latin typeface="The Seasons Light"/>
                <a:ea typeface="The Seasons Light"/>
                <a:cs typeface="The Seasons Light"/>
                <a:sym typeface="The Seasons Light"/>
              </a:rPr>
              <a:t>MEMO①</a:t>
            </a:r>
          </a:p>
        </p:txBody>
      </p:sp>
      <p:sp>
        <p:nvSpPr>
          <p:cNvPr id="5" name="TextBox 5"/>
          <p:cNvSpPr txBox="1"/>
          <p:nvPr/>
        </p:nvSpPr>
        <p:spPr>
          <a:xfrm>
            <a:off x="1397937" y="1473936"/>
            <a:ext cx="15861363" cy="8592057"/>
          </a:xfrm>
          <a:prstGeom prst="rect">
            <a:avLst/>
          </a:prstGeom>
        </p:spPr>
        <p:txBody>
          <a:bodyPr lIns="0" tIns="0" rIns="0" bIns="0" rtlCol="0" anchor="t">
            <a:spAutoFit/>
          </a:bodyPr>
          <a:lstStyle/>
          <a:p>
            <a:pPr algn="l">
              <a:lnSpc>
                <a:spcPts val="5556"/>
              </a:lnSpc>
            </a:pPr>
            <a:r>
              <a:rPr lang="en-US" sz="3968" spc="-170">
                <a:solidFill>
                  <a:srgbClr val="5E17EB"/>
                </a:solidFill>
                <a:latin typeface="The Seasons Light"/>
                <a:ea typeface="The Seasons Light"/>
                <a:cs typeface="The Seasons Light"/>
                <a:sym typeface="The Seasons Light"/>
              </a:rPr>
              <a:t>・授業中に作ったdartファイル（FirstPage.dartなど）は、libのlessonフォルダに移動</a:t>
            </a:r>
          </a:p>
          <a:p>
            <a:pPr algn="l">
              <a:lnSpc>
                <a:spcPts val="5556"/>
              </a:lnSpc>
            </a:pPr>
            <a:r>
              <a:rPr lang="en-US" sz="3968" spc="-170">
                <a:solidFill>
                  <a:srgbClr val="5E17EB"/>
                </a:solidFill>
                <a:latin typeface="The Seasons Light"/>
                <a:ea typeface="The Seasons Light"/>
                <a:cs typeface="The Seasons Light"/>
                <a:sym typeface="The Seasons Light"/>
              </a:rPr>
              <a:t>    ・screensフォルダを作成し、こちらにモックの画面を以下の３つ作成</a:t>
            </a:r>
          </a:p>
          <a:p>
            <a:pPr algn="l">
              <a:lnSpc>
                <a:spcPts val="5556"/>
              </a:lnSpc>
            </a:pPr>
            <a:r>
              <a:rPr lang="en-US" sz="3968" spc="-170">
                <a:solidFill>
                  <a:srgbClr val="5E17EB"/>
                </a:solidFill>
                <a:latin typeface="The Seasons Light"/>
                <a:ea typeface="The Seasons Light"/>
                <a:cs typeface="The Seasons Light"/>
                <a:sym typeface="The Seasons Light"/>
              </a:rPr>
              <a:t>        home_screen.dart</a:t>
            </a:r>
          </a:p>
          <a:p>
            <a:pPr algn="l">
              <a:lnSpc>
                <a:spcPts val="5556"/>
              </a:lnSpc>
            </a:pPr>
            <a:r>
              <a:rPr lang="en-US" sz="3968" spc="-170">
                <a:solidFill>
                  <a:srgbClr val="5E17EB"/>
                </a:solidFill>
                <a:latin typeface="The Seasons Light"/>
                <a:ea typeface="The Seasons Light"/>
                <a:cs typeface="The Seasons Light"/>
                <a:sym typeface="The Seasons Light"/>
              </a:rPr>
              <a:t>        emotion_record_screen.dart</a:t>
            </a:r>
          </a:p>
          <a:p>
            <a:pPr algn="l">
              <a:lnSpc>
                <a:spcPts val="5556"/>
              </a:lnSpc>
            </a:pPr>
            <a:r>
              <a:rPr lang="en-US" sz="3968" spc="-170">
                <a:solidFill>
                  <a:srgbClr val="5E17EB"/>
                </a:solidFill>
                <a:latin typeface="The Seasons Light"/>
                <a:ea typeface="The Seasons Light"/>
                <a:cs typeface="The Seasons Light"/>
                <a:sym typeface="The Seasons Light"/>
              </a:rPr>
              <a:t>        suggestion_screen.dart</a:t>
            </a:r>
          </a:p>
          <a:p>
            <a:pPr algn="l">
              <a:lnSpc>
                <a:spcPts val="5556"/>
              </a:lnSpc>
            </a:pPr>
            <a:r>
              <a:rPr lang="en-US" sz="3968" spc="-170">
                <a:solidFill>
                  <a:srgbClr val="5E17EB"/>
                </a:solidFill>
                <a:latin typeface="The Seasons Light"/>
                <a:ea typeface="The Seasons Light"/>
                <a:cs typeface="The Seasons Light"/>
                <a:sym typeface="The Seasons Light"/>
              </a:rPr>
              <a:t>    ・実行すると、home_screen.dartが最初に表示するようにして、home_screen.dartにはボタンを２つ作成。</a:t>
            </a:r>
          </a:p>
          <a:p>
            <a:pPr algn="l">
              <a:lnSpc>
                <a:spcPts val="5556"/>
              </a:lnSpc>
            </a:pPr>
            <a:r>
              <a:rPr lang="en-US" sz="3968" spc="-170">
                <a:solidFill>
                  <a:srgbClr val="5E17EB"/>
                </a:solidFill>
                <a:latin typeface="The Seasons Light"/>
                <a:ea typeface="The Seasons Light"/>
                <a:cs typeface="The Seasons Light"/>
                <a:sym typeface="The Seasons Light"/>
              </a:rPr>
              <a:t>    　「感情を記録する」ボタンを押すと、emotion_record_screen.dartに画面遷移する。</a:t>
            </a:r>
          </a:p>
          <a:p>
            <a:pPr algn="l">
              <a:lnSpc>
                <a:spcPts val="5556"/>
              </a:lnSpc>
            </a:pPr>
            <a:r>
              <a:rPr lang="en-US" sz="3968" spc="-170">
                <a:solidFill>
                  <a:srgbClr val="5E17EB"/>
                </a:solidFill>
                <a:latin typeface="The Seasons Light"/>
                <a:ea typeface="The Seasons Light"/>
                <a:cs typeface="The Seasons Light"/>
                <a:sym typeface="The Seasons Light"/>
              </a:rPr>
              <a:t>    　「提案を受け取る」ボタンを押すと、suggestion_screen.dartに画面遷移する。</a:t>
            </a:r>
          </a:p>
        </p:txBody>
      </p:sp>
      <p:sp>
        <p:nvSpPr>
          <p:cNvPr id="6" name="TextBox 6"/>
          <p:cNvSpPr txBox="1"/>
          <p:nvPr/>
        </p:nvSpPr>
        <p:spPr>
          <a:xfrm>
            <a:off x="11996978" y="630812"/>
            <a:ext cx="4538421" cy="618696"/>
          </a:xfrm>
          <a:prstGeom prst="rect">
            <a:avLst/>
          </a:prstGeom>
        </p:spPr>
        <p:txBody>
          <a:bodyPr wrap="square" lIns="0" tIns="0" rIns="0" bIns="0" rtlCol="0" anchor="t">
            <a:spAutoFit/>
          </a:bodyPr>
          <a:lstStyle/>
          <a:p>
            <a:pPr algn="ctr">
              <a:lnSpc>
                <a:spcPts val="5138"/>
              </a:lnSpc>
              <a:spcBef>
                <a:spcPct val="0"/>
              </a:spcBef>
            </a:pPr>
            <a:r>
              <a:rPr lang="en-US" sz="3670" spc="-84" dirty="0">
                <a:solidFill>
                  <a:srgbClr val="000000"/>
                </a:solidFill>
                <a:latin typeface="The Seasons Light"/>
                <a:ea typeface="The Seasons Light"/>
                <a:cs typeface="The Seasons Light"/>
                <a:sym typeface="The Seasons Light"/>
              </a:rPr>
              <a:t>＜３年までの進捗＞</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10393417" y="-5878301"/>
            <a:ext cx="9919936" cy="9535538"/>
          </a:xfrm>
          <a:custGeom>
            <a:avLst/>
            <a:gdLst/>
            <a:ahLst/>
            <a:cxnLst/>
            <a:rect l="l" t="t" r="r" b="b"/>
            <a:pathLst>
              <a:path w="9919936" h="9535538">
                <a:moveTo>
                  <a:pt x="0" y="0"/>
                </a:moveTo>
                <a:lnTo>
                  <a:pt x="9919935" y="0"/>
                </a:lnTo>
                <a:lnTo>
                  <a:pt x="9919935" y="9535538"/>
                </a:lnTo>
                <a:lnTo>
                  <a:pt x="0" y="9535538"/>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9395243">
            <a:off x="-2202389" y="6618915"/>
            <a:ext cx="11218039" cy="11564988"/>
          </a:xfrm>
          <a:custGeom>
            <a:avLst/>
            <a:gdLst/>
            <a:ahLst/>
            <a:cxnLst/>
            <a:rect l="l" t="t" r="r" b="b"/>
            <a:pathLst>
              <a:path w="11218039" h="11564988">
                <a:moveTo>
                  <a:pt x="0" y="0"/>
                </a:moveTo>
                <a:lnTo>
                  <a:pt x="11218039" y="0"/>
                </a:lnTo>
                <a:lnTo>
                  <a:pt x="11218039" y="11564989"/>
                </a:lnTo>
                <a:lnTo>
                  <a:pt x="0" y="11564989"/>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6705600" y="231039"/>
            <a:ext cx="4738010" cy="1259704"/>
          </a:xfrm>
          <a:prstGeom prst="rect">
            <a:avLst/>
          </a:prstGeom>
        </p:spPr>
        <p:txBody>
          <a:bodyPr wrap="square" lIns="0" tIns="0" rIns="0" bIns="0" rtlCol="0" anchor="t">
            <a:spAutoFit/>
          </a:bodyPr>
          <a:lstStyle/>
          <a:p>
            <a:pPr algn="l">
              <a:lnSpc>
                <a:spcPts val="10310"/>
              </a:lnSpc>
            </a:pPr>
            <a:r>
              <a:rPr lang="en-US" sz="7364" spc="-169" dirty="0">
                <a:solidFill>
                  <a:srgbClr val="A645B2"/>
                </a:solidFill>
                <a:latin typeface="The Seasons Light"/>
                <a:ea typeface="The Seasons Light"/>
                <a:cs typeface="The Seasons Light"/>
                <a:sym typeface="The Seasons Light"/>
              </a:rPr>
              <a:t>MEMO①</a:t>
            </a:r>
          </a:p>
        </p:txBody>
      </p:sp>
      <p:sp>
        <p:nvSpPr>
          <p:cNvPr id="5" name="TextBox 5"/>
          <p:cNvSpPr txBox="1"/>
          <p:nvPr/>
        </p:nvSpPr>
        <p:spPr>
          <a:xfrm>
            <a:off x="1397937" y="1473936"/>
            <a:ext cx="15861363" cy="1442786"/>
          </a:xfrm>
          <a:prstGeom prst="rect">
            <a:avLst/>
          </a:prstGeom>
        </p:spPr>
        <p:txBody>
          <a:bodyPr lIns="0" tIns="0" rIns="0" bIns="0" rtlCol="0" anchor="t">
            <a:spAutoFit/>
          </a:bodyPr>
          <a:lstStyle/>
          <a:p>
            <a:pPr algn="l">
              <a:lnSpc>
                <a:spcPts val="5556"/>
              </a:lnSpc>
            </a:pPr>
            <a:r>
              <a:rPr lang="en-US" sz="3968" spc="-170">
                <a:solidFill>
                  <a:srgbClr val="5E17EB"/>
                </a:solidFill>
                <a:latin typeface="The Seasons Light"/>
                <a:ea typeface="The Seasons Light"/>
                <a:cs typeface="The Seasons Light"/>
                <a:sym typeface="The Seasons Light"/>
              </a:rPr>
              <a:t>・ディレクトリ構成の作成</a:t>
            </a:r>
          </a:p>
          <a:p>
            <a:pPr algn="l">
              <a:lnSpc>
                <a:spcPts val="5556"/>
              </a:lnSpc>
            </a:pPr>
            <a:endParaRPr lang="en-US" sz="3968" spc="-170">
              <a:solidFill>
                <a:srgbClr val="5E17EB"/>
              </a:solidFill>
              <a:latin typeface="The Seasons Light"/>
              <a:ea typeface="The Seasons Light"/>
              <a:cs typeface="The Seasons Light"/>
              <a:sym typeface="The Seasons Light"/>
            </a:endParaRPr>
          </a:p>
        </p:txBody>
      </p:sp>
      <p:sp>
        <p:nvSpPr>
          <p:cNvPr id="6" name="TextBox 6"/>
          <p:cNvSpPr txBox="1"/>
          <p:nvPr/>
        </p:nvSpPr>
        <p:spPr>
          <a:xfrm>
            <a:off x="12680000" y="630812"/>
            <a:ext cx="3245799" cy="618696"/>
          </a:xfrm>
          <a:prstGeom prst="rect">
            <a:avLst/>
          </a:prstGeom>
        </p:spPr>
        <p:txBody>
          <a:bodyPr wrap="square" lIns="0" tIns="0" rIns="0" bIns="0" rtlCol="0" anchor="t">
            <a:spAutoFit/>
          </a:bodyPr>
          <a:lstStyle/>
          <a:p>
            <a:pPr algn="ctr">
              <a:lnSpc>
                <a:spcPts val="5138"/>
              </a:lnSpc>
              <a:spcBef>
                <a:spcPct val="0"/>
              </a:spcBef>
            </a:pPr>
            <a:r>
              <a:rPr lang="en-US" sz="3670" spc="-84" dirty="0">
                <a:solidFill>
                  <a:srgbClr val="000000"/>
                </a:solidFill>
                <a:latin typeface="The Seasons Light"/>
                <a:ea typeface="The Seasons Light"/>
                <a:cs typeface="The Seasons Light"/>
                <a:sym typeface="The Seasons Light"/>
              </a:rPr>
              <a:t>＜５月７日＞</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10393417" y="-5878301"/>
            <a:ext cx="9919936" cy="9535538"/>
          </a:xfrm>
          <a:custGeom>
            <a:avLst/>
            <a:gdLst/>
            <a:ahLst/>
            <a:cxnLst/>
            <a:rect l="l" t="t" r="r" b="b"/>
            <a:pathLst>
              <a:path w="9919936" h="9535538">
                <a:moveTo>
                  <a:pt x="0" y="0"/>
                </a:moveTo>
                <a:lnTo>
                  <a:pt x="9919935" y="0"/>
                </a:lnTo>
                <a:lnTo>
                  <a:pt x="9919935" y="9535538"/>
                </a:lnTo>
                <a:lnTo>
                  <a:pt x="0" y="9535538"/>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9395243">
            <a:off x="-2202389" y="6618915"/>
            <a:ext cx="11218039" cy="11564988"/>
          </a:xfrm>
          <a:custGeom>
            <a:avLst/>
            <a:gdLst/>
            <a:ahLst/>
            <a:cxnLst/>
            <a:rect l="l" t="t" r="r" b="b"/>
            <a:pathLst>
              <a:path w="11218039" h="11564988">
                <a:moveTo>
                  <a:pt x="0" y="0"/>
                </a:moveTo>
                <a:lnTo>
                  <a:pt x="11218039" y="0"/>
                </a:lnTo>
                <a:lnTo>
                  <a:pt x="11218039" y="11564989"/>
                </a:lnTo>
                <a:lnTo>
                  <a:pt x="0" y="11564989"/>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8598082" y="3381471"/>
            <a:ext cx="4895028" cy="2845757"/>
          </a:xfrm>
          <a:prstGeom prst="rect">
            <a:avLst/>
          </a:prstGeom>
        </p:spPr>
        <p:txBody>
          <a:bodyPr lIns="0" tIns="0" rIns="0" bIns="0" rtlCol="0" anchor="t">
            <a:spAutoFit/>
          </a:bodyPr>
          <a:lstStyle/>
          <a:p>
            <a:pPr algn="l">
              <a:lnSpc>
                <a:spcPts val="5556"/>
              </a:lnSpc>
            </a:pPr>
            <a:r>
              <a:rPr lang="en-US" sz="3968" spc="-170">
                <a:solidFill>
                  <a:srgbClr val="5E17EB"/>
                </a:solidFill>
                <a:latin typeface="The Seasons Light"/>
                <a:ea typeface="The Seasons Light"/>
                <a:cs typeface="The Seasons Light"/>
                <a:sym typeface="The Seasons Light"/>
              </a:rPr>
              <a:t>01 - Introduction</a:t>
            </a:r>
          </a:p>
          <a:p>
            <a:pPr algn="l">
              <a:lnSpc>
                <a:spcPts val="5556"/>
              </a:lnSpc>
            </a:pPr>
            <a:r>
              <a:rPr lang="en-US" sz="3968" spc="-170">
                <a:solidFill>
                  <a:srgbClr val="5E17EB"/>
                </a:solidFill>
                <a:latin typeface="The Seasons Light"/>
                <a:ea typeface="The Seasons Light"/>
                <a:cs typeface="The Seasons Light"/>
                <a:sym typeface="The Seasons Light"/>
              </a:rPr>
              <a:t>02 - History</a:t>
            </a:r>
          </a:p>
          <a:p>
            <a:pPr algn="l">
              <a:lnSpc>
                <a:spcPts val="5556"/>
              </a:lnSpc>
            </a:pPr>
            <a:r>
              <a:rPr lang="en-US" sz="3968" spc="-170">
                <a:solidFill>
                  <a:srgbClr val="5E17EB"/>
                </a:solidFill>
                <a:latin typeface="The Seasons Light"/>
                <a:ea typeface="The Seasons Light"/>
                <a:cs typeface="The Seasons Light"/>
                <a:sym typeface="The Seasons Light"/>
              </a:rPr>
              <a:t>03 - Documentation</a:t>
            </a:r>
          </a:p>
          <a:p>
            <a:pPr algn="l">
              <a:lnSpc>
                <a:spcPts val="5556"/>
              </a:lnSpc>
            </a:pPr>
            <a:r>
              <a:rPr lang="en-US" sz="3968" spc="-170">
                <a:solidFill>
                  <a:srgbClr val="5E17EB"/>
                </a:solidFill>
                <a:latin typeface="The Seasons Light"/>
                <a:ea typeface="The Seasons Light"/>
                <a:cs typeface="The Seasons Light"/>
                <a:sym typeface="The Seasons Light"/>
              </a:rPr>
              <a:t>04 - Conclusions</a:t>
            </a:r>
          </a:p>
        </p:txBody>
      </p:sp>
      <p:sp>
        <p:nvSpPr>
          <p:cNvPr id="5" name="TextBox 5"/>
          <p:cNvSpPr txBox="1"/>
          <p:nvPr/>
        </p:nvSpPr>
        <p:spPr>
          <a:xfrm>
            <a:off x="4794890" y="4356602"/>
            <a:ext cx="2842393" cy="876445"/>
          </a:xfrm>
          <a:prstGeom prst="rect">
            <a:avLst/>
          </a:prstGeom>
        </p:spPr>
        <p:txBody>
          <a:bodyPr lIns="0" tIns="0" rIns="0" bIns="0" rtlCol="0" anchor="t">
            <a:spAutoFit/>
          </a:bodyPr>
          <a:lstStyle/>
          <a:p>
            <a:pPr algn="l">
              <a:lnSpc>
                <a:spcPts val="6797"/>
              </a:lnSpc>
            </a:pPr>
            <a:r>
              <a:rPr lang="en-US" sz="4855" spc="-111">
                <a:solidFill>
                  <a:srgbClr val="A645B2"/>
                </a:solidFill>
                <a:latin typeface="The Seasons Light"/>
                <a:ea typeface="The Seasons Light"/>
                <a:cs typeface="The Seasons Light"/>
                <a:sym typeface="The Seasons Light"/>
              </a:rPr>
              <a:t>INDEX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rot="-6006161">
            <a:off x="-79717" y="4721127"/>
            <a:ext cx="8714946" cy="11429437"/>
          </a:xfrm>
          <a:custGeom>
            <a:avLst/>
            <a:gdLst/>
            <a:ahLst/>
            <a:cxnLst/>
            <a:rect l="l" t="t" r="r" b="b"/>
            <a:pathLst>
              <a:path w="8714946" h="11429437">
                <a:moveTo>
                  <a:pt x="0" y="0"/>
                </a:moveTo>
                <a:lnTo>
                  <a:pt x="8714946" y="0"/>
                </a:lnTo>
                <a:lnTo>
                  <a:pt x="8714946" y="11429437"/>
                </a:lnTo>
                <a:lnTo>
                  <a:pt x="0" y="11429437"/>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9785379">
            <a:off x="7556150" y="-3824842"/>
            <a:ext cx="8209026" cy="8229600"/>
          </a:xfrm>
          <a:custGeom>
            <a:avLst/>
            <a:gdLst/>
            <a:ahLst/>
            <a:cxnLst/>
            <a:rect l="l" t="t" r="r" b="b"/>
            <a:pathLst>
              <a:path w="8209026" h="8229600">
                <a:moveTo>
                  <a:pt x="0" y="0"/>
                </a:moveTo>
                <a:lnTo>
                  <a:pt x="8209026" y="0"/>
                </a:lnTo>
                <a:lnTo>
                  <a:pt x="8209026" y="8229600"/>
                </a:lnTo>
                <a:lnTo>
                  <a:pt x="0" y="8229600"/>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1028700" y="4751962"/>
            <a:ext cx="4543613" cy="668777"/>
          </a:xfrm>
          <a:prstGeom prst="rect">
            <a:avLst/>
          </a:prstGeom>
        </p:spPr>
        <p:txBody>
          <a:bodyPr lIns="0" tIns="0" rIns="0" bIns="0" rtlCol="0" anchor="t">
            <a:spAutoFit/>
          </a:bodyPr>
          <a:lstStyle/>
          <a:p>
            <a:pPr algn="l">
              <a:lnSpc>
                <a:spcPts val="5138"/>
              </a:lnSpc>
            </a:pPr>
            <a:r>
              <a:rPr lang="en-US" sz="3670" spc="-84">
                <a:solidFill>
                  <a:srgbClr val="5E17EB"/>
                </a:solidFill>
                <a:latin typeface="The Seasons Light"/>
                <a:ea typeface="The Seasons Light"/>
                <a:cs typeface="The Seasons Light"/>
                <a:sym typeface="The Seasons Light"/>
              </a:rPr>
              <a:t>01 - INTRODUCTION</a:t>
            </a:r>
          </a:p>
        </p:txBody>
      </p:sp>
      <p:sp>
        <p:nvSpPr>
          <p:cNvPr id="5" name="TextBox 5"/>
          <p:cNvSpPr txBox="1"/>
          <p:nvPr/>
        </p:nvSpPr>
        <p:spPr>
          <a:xfrm>
            <a:off x="10634030" y="3859213"/>
            <a:ext cx="6150563" cy="2492375"/>
          </a:xfrm>
          <a:prstGeom prst="rect">
            <a:avLst/>
          </a:prstGeom>
        </p:spPr>
        <p:txBody>
          <a:bodyPr lIns="0" tIns="0" rIns="0" bIns="0" rtlCol="0" anchor="t">
            <a:spAutoFit/>
          </a:bodyPr>
          <a:lstStyle/>
          <a:p>
            <a:pPr algn="ct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6" name="AutoShape 6"/>
          <p:cNvSpPr/>
          <p:nvPr/>
        </p:nvSpPr>
        <p:spPr>
          <a:xfrm>
            <a:off x="6118318" y="5133975"/>
            <a:ext cx="3553072" cy="0"/>
          </a:xfrm>
          <a:prstGeom prst="line">
            <a:avLst/>
          </a:prstGeom>
          <a:ln w="19050" cap="flat">
            <a:solidFill>
              <a:srgbClr val="5E17EB"/>
            </a:solidFill>
            <a:prstDash val="solid"/>
            <a:headEnd type="none" w="sm" len="sm"/>
            <a:tailEnd type="arrow" w="med" len="sm"/>
          </a:ln>
        </p:spPr>
        <p:txBody>
          <a:bodyPr/>
          <a:lstStyle/>
          <a:p>
            <a:endParaRPr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rot="-5314288">
            <a:off x="11841739" y="5091968"/>
            <a:ext cx="7015734" cy="8229600"/>
          </a:xfrm>
          <a:custGeom>
            <a:avLst/>
            <a:gdLst/>
            <a:ahLst/>
            <a:cxnLst/>
            <a:rect l="l" t="t" r="r" b="b"/>
            <a:pathLst>
              <a:path w="7015734" h="8229600">
                <a:moveTo>
                  <a:pt x="0" y="0"/>
                </a:moveTo>
                <a:lnTo>
                  <a:pt x="7015734" y="0"/>
                </a:lnTo>
                <a:lnTo>
                  <a:pt x="7015734" y="8229600"/>
                </a:lnTo>
                <a:lnTo>
                  <a:pt x="0" y="8229600"/>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6795432">
            <a:off x="5564861" y="-4925972"/>
            <a:ext cx="7746111" cy="8229600"/>
          </a:xfrm>
          <a:custGeom>
            <a:avLst/>
            <a:gdLst/>
            <a:ahLst/>
            <a:cxnLst/>
            <a:rect l="l" t="t" r="r" b="b"/>
            <a:pathLst>
              <a:path w="7746111" h="8229600">
                <a:moveTo>
                  <a:pt x="0" y="0"/>
                </a:moveTo>
                <a:lnTo>
                  <a:pt x="7746111" y="0"/>
                </a:lnTo>
                <a:lnTo>
                  <a:pt x="7746111" y="8229600"/>
                </a:lnTo>
                <a:lnTo>
                  <a:pt x="0" y="8229600"/>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1028700" y="914400"/>
            <a:ext cx="5209847"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01 - INTRODUCTION</a:t>
            </a:r>
          </a:p>
        </p:txBody>
      </p:sp>
      <p:sp>
        <p:nvSpPr>
          <p:cNvPr id="5" name="TextBox 5"/>
          <p:cNvSpPr txBox="1"/>
          <p:nvPr/>
        </p:nvSpPr>
        <p:spPr>
          <a:xfrm>
            <a:off x="8968716" y="2888117"/>
            <a:ext cx="6732159" cy="2910480"/>
          </a:xfrm>
          <a:prstGeom prst="rect">
            <a:avLst/>
          </a:prstGeom>
        </p:spPr>
        <p:txBody>
          <a:bodyPr lIns="0" tIns="0" rIns="0" bIns="0" rtlCol="0" anchor="t">
            <a:spAutoFit/>
          </a:bodyPr>
          <a:lstStyle/>
          <a:p>
            <a:pPr algn="ctr">
              <a:lnSpc>
                <a:spcPts val="7494"/>
              </a:lnSpc>
            </a:pPr>
            <a:r>
              <a:rPr lang="en-US" sz="6405" spc="-147">
                <a:solidFill>
                  <a:srgbClr val="FE5645"/>
                </a:solidFill>
                <a:latin typeface="The Seasons Light"/>
                <a:ea typeface="The Seasons Light"/>
                <a:cs typeface="The Seasons Light"/>
                <a:sym typeface="The Seasons Light"/>
              </a:rPr>
              <a:t>"Understanding what happens to us inside"</a:t>
            </a:r>
          </a:p>
        </p:txBody>
      </p:sp>
      <p:sp>
        <p:nvSpPr>
          <p:cNvPr id="6" name="TextBox 6"/>
          <p:cNvSpPr txBox="1"/>
          <p:nvPr/>
        </p:nvSpPr>
        <p:spPr>
          <a:xfrm>
            <a:off x="1028700" y="6413500"/>
            <a:ext cx="6776524" cy="2844800"/>
          </a:xfrm>
          <a:prstGeom prst="rect">
            <a:avLst/>
          </a:prstGeom>
        </p:spPr>
        <p:txBody>
          <a:bodyPr lIns="0" tIns="0" rIns="0" bIns="0" rtlCol="0" anchor="t">
            <a:spAutoFit/>
          </a:bodyPr>
          <a:lstStyle/>
          <a:p>
            <a:pPr algn="l">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 name="AutoShape 7"/>
          <p:cNvSpPr/>
          <p:nvPr/>
        </p:nvSpPr>
        <p:spPr>
          <a:xfrm rot="5400000">
            <a:off x="956403" y="3811349"/>
            <a:ext cx="3553072" cy="0"/>
          </a:xfrm>
          <a:prstGeom prst="line">
            <a:avLst/>
          </a:prstGeom>
          <a:ln w="19050" cap="flat">
            <a:solidFill>
              <a:srgbClr val="5E17EB"/>
            </a:solidFill>
            <a:prstDash val="solid"/>
            <a:headEnd type="none" w="sm" len="sm"/>
            <a:tailEnd type="arrow" w="med" len="sm"/>
          </a:ln>
        </p:spPr>
        <p:txBody>
          <a:bodyPr/>
          <a:lstStyle/>
          <a:p>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AutoShape 2"/>
          <p:cNvSpPr/>
          <p:nvPr/>
        </p:nvSpPr>
        <p:spPr>
          <a:xfrm rot="1344697">
            <a:off x="2380988" y="3995047"/>
            <a:ext cx="9319339" cy="0"/>
          </a:xfrm>
          <a:prstGeom prst="line">
            <a:avLst/>
          </a:prstGeom>
          <a:ln w="19050" cap="flat">
            <a:solidFill>
              <a:srgbClr val="5E17EB"/>
            </a:solidFill>
            <a:prstDash val="solid"/>
            <a:headEnd type="none" w="sm" len="sm"/>
            <a:tailEnd type="arrow" w="med" len="sm"/>
          </a:ln>
        </p:spPr>
        <p:txBody>
          <a:bodyPr/>
          <a:lstStyle/>
          <a:p>
            <a:endParaRPr lang="ja-JP" altLang="en-US"/>
          </a:p>
        </p:txBody>
      </p:sp>
      <p:sp>
        <p:nvSpPr>
          <p:cNvPr id="3" name="Freeform 3"/>
          <p:cNvSpPr/>
          <p:nvPr/>
        </p:nvSpPr>
        <p:spPr>
          <a:xfrm>
            <a:off x="8826605" y="-3196355"/>
            <a:ext cx="7982712" cy="8229600"/>
          </a:xfrm>
          <a:custGeom>
            <a:avLst/>
            <a:gdLst/>
            <a:ahLst/>
            <a:cxnLst/>
            <a:rect l="l" t="t" r="r" b="b"/>
            <a:pathLst>
              <a:path w="7982712" h="8229600">
                <a:moveTo>
                  <a:pt x="0" y="0"/>
                </a:moveTo>
                <a:lnTo>
                  <a:pt x="7982712" y="0"/>
                </a:lnTo>
                <a:lnTo>
                  <a:pt x="7982712" y="8229600"/>
                </a:lnTo>
                <a:lnTo>
                  <a:pt x="0" y="8229600"/>
                </a:lnTo>
                <a:lnTo>
                  <a:pt x="0" y="0"/>
                </a:lnTo>
                <a:close/>
              </a:path>
            </a:pathLst>
          </a:custGeom>
          <a:blipFill>
            <a:blip r:embed="rId2"/>
            <a:stretch>
              <a:fillRect/>
            </a:stretch>
          </a:blipFill>
        </p:spPr>
        <p:txBody>
          <a:bodyPr/>
          <a:lstStyle/>
          <a:p>
            <a:endParaRPr lang="ja-JP" altLang="en-US"/>
          </a:p>
        </p:txBody>
      </p:sp>
      <p:sp>
        <p:nvSpPr>
          <p:cNvPr id="4" name="Freeform 4"/>
          <p:cNvSpPr/>
          <p:nvPr/>
        </p:nvSpPr>
        <p:spPr>
          <a:xfrm rot="-3646954">
            <a:off x="-3026126" y="905626"/>
            <a:ext cx="5059165" cy="6634971"/>
          </a:xfrm>
          <a:custGeom>
            <a:avLst/>
            <a:gdLst/>
            <a:ahLst/>
            <a:cxnLst/>
            <a:rect l="l" t="t" r="r" b="b"/>
            <a:pathLst>
              <a:path w="5059165" h="6634971">
                <a:moveTo>
                  <a:pt x="0" y="0"/>
                </a:moveTo>
                <a:lnTo>
                  <a:pt x="5059165" y="0"/>
                </a:lnTo>
                <a:lnTo>
                  <a:pt x="5059165" y="6634971"/>
                </a:lnTo>
                <a:lnTo>
                  <a:pt x="0" y="6634971"/>
                </a:lnTo>
                <a:lnTo>
                  <a:pt x="0" y="0"/>
                </a:lnTo>
                <a:close/>
              </a:path>
            </a:pathLst>
          </a:custGeom>
          <a:blipFill>
            <a:blip r:embed="rId3"/>
            <a:stretch>
              <a:fillRect/>
            </a:stretch>
          </a:blipFill>
        </p:spPr>
        <p:txBody>
          <a:bodyPr/>
          <a:lstStyle/>
          <a:p>
            <a:endParaRPr lang="ja-JP" altLang="en-US"/>
          </a:p>
        </p:txBody>
      </p:sp>
      <p:sp>
        <p:nvSpPr>
          <p:cNvPr id="5" name="TextBox 5"/>
          <p:cNvSpPr txBox="1"/>
          <p:nvPr/>
        </p:nvSpPr>
        <p:spPr>
          <a:xfrm>
            <a:off x="9176287" y="6765925"/>
            <a:ext cx="8083013" cy="2492375"/>
          </a:xfrm>
          <a:prstGeom prst="rect">
            <a:avLst/>
          </a:prstGeom>
        </p:spPr>
        <p:txBody>
          <a:bodyPr lIns="0" tIns="0" rIns="0" bIns="0" rtlCol="0" anchor="t">
            <a:spAutoFit/>
          </a:bodyPr>
          <a:lstStyle/>
          <a:p>
            <a:pPr algn="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TextBox 6"/>
          <p:cNvSpPr txBox="1"/>
          <p:nvPr/>
        </p:nvSpPr>
        <p:spPr>
          <a:xfrm>
            <a:off x="1028700" y="7024944"/>
            <a:ext cx="7258896" cy="2233356"/>
          </a:xfrm>
          <a:prstGeom prst="rect">
            <a:avLst/>
          </a:prstGeom>
        </p:spPr>
        <p:txBody>
          <a:bodyPr lIns="0" tIns="0" rIns="0" bIns="0" rtlCol="0" anchor="t">
            <a:spAutoFit/>
          </a:bodyPr>
          <a:lstStyle/>
          <a:p>
            <a:pPr algn="l">
              <a:lnSpc>
                <a:spcPts val="8394"/>
              </a:lnSpc>
            </a:pPr>
            <a:r>
              <a:rPr lang="en-US" sz="8149" spc="-187">
                <a:solidFill>
                  <a:srgbClr val="FE5645"/>
                </a:solidFill>
                <a:latin typeface="The Seasons Light"/>
                <a:ea typeface="The Seasons Light"/>
                <a:cs typeface="The Seasons Light"/>
                <a:sym typeface="The Seasons Light"/>
              </a:rPr>
              <a:t>"Access to free healthcare"</a:t>
            </a:r>
          </a:p>
        </p:txBody>
      </p:sp>
      <p:sp>
        <p:nvSpPr>
          <p:cNvPr id="7" name="TextBox 7"/>
          <p:cNvSpPr txBox="1"/>
          <p:nvPr/>
        </p:nvSpPr>
        <p:spPr>
          <a:xfrm>
            <a:off x="1028700" y="914400"/>
            <a:ext cx="5209847"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01 - 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4F4"/>
        </a:solidFill>
        <a:effectLst/>
      </p:bgPr>
    </p:bg>
    <p:spTree>
      <p:nvGrpSpPr>
        <p:cNvPr id="1" name=""/>
        <p:cNvGrpSpPr/>
        <p:nvPr/>
      </p:nvGrpSpPr>
      <p:grpSpPr>
        <a:xfrm>
          <a:off x="0" y="0"/>
          <a:ext cx="0" cy="0"/>
          <a:chOff x="0" y="0"/>
          <a:chExt cx="0" cy="0"/>
        </a:xfrm>
      </p:grpSpPr>
      <p:sp>
        <p:nvSpPr>
          <p:cNvPr id="2" name="Freeform 2"/>
          <p:cNvSpPr/>
          <p:nvPr/>
        </p:nvSpPr>
        <p:spPr>
          <a:xfrm>
            <a:off x="-2777237" y="4149725"/>
            <a:ext cx="7015734" cy="8229600"/>
          </a:xfrm>
          <a:custGeom>
            <a:avLst/>
            <a:gdLst/>
            <a:ahLst/>
            <a:cxnLst/>
            <a:rect l="l" t="t" r="r" b="b"/>
            <a:pathLst>
              <a:path w="7015734" h="8229600">
                <a:moveTo>
                  <a:pt x="0" y="0"/>
                </a:moveTo>
                <a:lnTo>
                  <a:pt x="7015734" y="0"/>
                </a:lnTo>
                <a:lnTo>
                  <a:pt x="7015734" y="8229600"/>
                </a:lnTo>
                <a:lnTo>
                  <a:pt x="0" y="8229600"/>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5972219">
            <a:off x="7684739" y="4305222"/>
            <a:ext cx="8209026" cy="8229600"/>
          </a:xfrm>
          <a:custGeom>
            <a:avLst/>
            <a:gdLst/>
            <a:ahLst/>
            <a:cxnLst/>
            <a:rect l="l" t="t" r="r" b="b"/>
            <a:pathLst>
              <a:path w="8209026" h="8229600">
                <a:moveTo>
                  <a:pt x="0" y="0"/>
                </a:moveTo>
                <a:lnTo>
                  <a:pt x="8209026" y="0"/>
                </a:lnTo>
                <a:lnTo>
                  <a:pt x="8209026" y="8229600"/>
                </a:lnTo>
                <a:lnTo>
                  <a:pt x="0" y="8229600"/>
                </a:lnTo>
                <a:lnTo>
                  <a:pt x="0" y="0"/>
                </a:lnTo>
                <a:close/>
              </a:path>
            </a:pathLst>
          </a:custGeom>
          <a:blipFill>
            <a:blip r:embed="rId3"/>
            <a:stretch>
              <a:fillRect/>
            </a:stretch>
          </a:blipFill>
        </p:spPr>
        <p:txBody>
          <a:bodyPr/>
          <a:lstStyle/>
          <a:p>
            <a:endParaRPr lang="ja-JP" altLang="en-US"/>
          </a:p>
        </p:txBody>
      </p:sp>
      <p:sp>
        <p:nvSpPr>
          <p:cNvPr id="4" name="TextBox 4"/>
          <p:cNvSpPr txBox="1"/>
          <p:nvPr/>
        </p:nvSpPr>
        <p:spPr>
          <a:xfrm>
            <a:off x="1028700" y="914400"/>
            <a:ext cx="3888025" cy="668777"/>
          </a:xfrm>
          <a:prstGeom prst="rect">
            <a:avLst/>
          </a:prstGeom>
        </p:spPr>
        <p:txBody>
          <a:bodyPr lIns="0" tIns="0" rIns="0" bIns="0" rtlCol="0" anchor="t">
            <a:spAutoFit/>
          </a:bodyPr>
          <a:lstStyle/>
          <a:p>
            <a:pPr algn="l">
              <a:lnSpc>
                <a:spcPts val="5138"/>
              </a:lnSpc>
            </a:pPr>
            <a:r>
              <a:rPr lang="en-US" sz="3670" spc="-84">
                <a:solidFill>
                  <a:srgbClr val="A645B2"/>
                </a:solidFill>
                <a:latin typeface="The Seasons Light"/>
                <a:ea typeface="The Seasons Light"/>
                <a:cs typeface="The Seasons Light"/>
                <a:sym typeface="The Seasons Light"/>
              </a:rPr>
              <a:t>02 - HISTORY</a:t>
            </a:r>
          </a:p>
        </p:txBody>
      </p:sp>
      <p:sp>
        <p:nvSpPr>
          <p:cNvPr id="5" name="TextBox 5"/>
          <p:cNvSpPr txBox="1"/>
          <p:nvPr/>
        </p:nvSpPr>
        <p:spPr>
          <a:xfrm>
            <a:off x="10835175" y="952500"/>
            <a:ext cx="6424125" cy="3197225"/>
          </a:xfrm>
          <a:prstGeom prst="rect">
            <a:avLst/>
          </a:prstGeom>
        </p:spPr>
        <p:txBody>
          <a:bodyPr lIns="0" tIns="0" rIns="0" bIns="0" rtlCol="0" anchor="t">
            <a:spAutoFit/>
          </a:bodyPr>
          <a:lstStyle/>
          <a:p>
            <a:pPr algn="r">
              <a:lnSpc>
                <a:spcPts val="2800"/>
              </a:lnSpc>
            </a:pPr>
            <a:r>
              <a:rPr lang="en-US" sz="2000">
                <a:solidFill>
                  <a:srgbClr val="5E17EB"/>
                </a:solidFill>
                <a:latin typeface="The Seasons Light"/>
                <a:ea typeface="The Seasons Light"/>
                <a:cs typeface="The Seasons Light"/>
                <a:sym typeface="The Seaso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TextBox 6"/>
          <p:cNvSpPr txBox="1"/>
          <p:nvPr/>
        </p:nvSpPr>
        <p:spPr>
          <a:xfrm>
            <a:off x="3425230" y="5105400"/>
            <a:ext cx="7409946" cy="2169013"/>
          </a:xfrm>
          <a:prstGeom prst="rect">
            <a:avLst/>
          </a:prstGeom>
        </p:spPr>
        <p:txBody>
          <a:bodyPr lIns="0" tIns="0" rIns="0" bIns="0" rtlCol="0" anchor="t">
            <a:spAutoFit/>
          </a:bodyPr>
          <a:lstStyle/>
          <a:p>
            <a:pPr algn="ctr">
              <a:lnSpc>
                <a:spcPts val="8103"/>
              </a:lnSpc>
            </a:pPr>
            <a:r>
              <a:rPr lang="en-US" sz="7235" spc="-166">
                <a:solidFill>
                  <a:srgbClr val="FE5645"/>
                </a:solidFill>
                <a:latin typeface="The Seasons Light"/>
                <a:ea typeface="The Seasons Light"/>
                <a:cs typeface="The Seasons Light"/>
                <a:sym typeface="The Seasons Light"/>
              </a:rPr>
              <a:t>"A real problem in our society"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769</Words>
  <Application>Microsoft Office PowerPoint</Application>
  <PresentationFormat>ユーザー設定</PresentationFormat>
  <Paragraphs>50</Paragraphs>
  <Slides>14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14</vt:i4>
      </vt:variant>
    </vt:vector>
  </HeadingPairs>
  <TitlesOfParts>
    <vt:vector size="18" baseType="lpstr">
      <vt:lpstr>Arial</vt:lpstr>
      <vt:lpstr>The Seasons Light</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Purple Mental Health Minimalist Presentation</dc:title>
  <cp:lastModifiedBy>齋藤  瑠菜(zeal22410196)</cp:lastModifiedBy>
  <cp:revision>2</cp:revision>
  <dcterms:created xsi:type="dcterms:W3CDTF">2006-08-16T00:00:00Z</dcterms:created>
  <dcterms:modified xsi:type="dcterms:W3CDTF">2025-05-07T02:49:21Z</dcterms:modified>
  <dc:identifier>DAGmuYyWJ-c</dc:identifier>
</cp:coreProperties>
</file>